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70" r:id="rId8"/>
    <p:sldId id="263" r:id="rId9"/>
    <p:sldId id="268" r:id="rId10"/>
    <p:sldId id="269" r:id="rId11"/>
    <p:sldId id="264" r:id="rId12"/>
    <p:sldId id="265" r:id="rId13"/>
    <p:sldId id="266" r:id="rId14"/>
    <p:sldId id="267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41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8C8-53B0-4226-BA08-151029BAC5AD}" type="datetimeFigureOut">
              <a:rPr lang="ru-RU" smtClean="0"/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8245-7D08-4B35-A68A-447702956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77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8C8-53B0-4226-BA08-151029BAC5AD}" type="datetimeFigureOut">
              <a:rPr lang="ru-RU" smtClean="0"/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8245-7D08-4B35-A68A-447702956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64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8C8-53B0-4226-BA08-151029BAC5AD}" type="datetimeFigureOut">
              <a:rPr lang="ru-RU" smtClean="0"/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8245-7D08-4B35-A68A-447702956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4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8C8-53B0-4226-BA08-151029BAC5AD}" type="datetimeFigureOut">
              <a:rPr lang="ru-RU" smtClean="0"/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8245-7D08-4B35-A68A-447702956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42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8C8-53B0-4226-BA08-151029BAC5AD}" type="datetimeFigureOut">
              <a:rPr lang="ru-RU" smtClean="0"/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8245-7D08-4B35-A68A-447702956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62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8C8-53B0-4226-BA08-151029BAC5AD}" type="datetimeFigureOut">
              <a:rPr lang="ru-RU" smtClean="0"/>
              <a:t>23.04.2014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8245-7D08-4B35-A68A-447702956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36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8C8-53B0-4226-BA08-151029BAC5AD}" type="datetimeFigureOut">
              <a:rPr lang="ru-RU" smtClean="0"/>
              <a:t>23.04.2014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8245-7D08-4B35-A68A-447702956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06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8C8-53B0-4226-BA08-151029BAC5AD}" type="datetimeFigureOut">
              <a:rPr lang="ru-RU" smtClean="0"/>
              <a:t>23.04.2014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8245-7D08-4B35-A68A-447702956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00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8C8-53B0-4226-BA08-151029BAC5AD}" type="datetimeFigureOut">
              <a:rPr lang="ru-RU" smtClean="0"/>
              <a:t>23.04.2014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8245-7D08-4B35-A68A-447702956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036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8C8-53B0-4226-BA08-151029BAC5AD}" type="datetimeFigureOut">
              <a:rPr lang="ru-RU" smtClean="0"/>
              <a:t>23.04.2014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8245-7D08-4B35-A68A-447702956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977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98C8-53B0-4226-BA08-151029BAC5AD}" type="datetimeFigureOut">
              <a:rPr lang="ru-RU" smtClean="0"/>
              <a:t>23.04.2014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8245-7D08-4B35-A68A-447702956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557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B98C8-53B0-4226-BA08-151029BAC5AD}" type="datetimeFigureOut">
              <a:rPr lang="ru-RU" smtClean="0"/>
              <a:t>23.04.2014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D8245-7D08-4B35-A68A-447702956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1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Чудесные мгновенья лета.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868739" cy="640871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5200" b="1" dirty="0" smtClean="0">
                <a:solidFill>
                  <a:srgbClr val="FF0000"/>
                </a:solidFill>
                <a:latin typeface="Gabriola" pitchFamily="82" charset="0"/>
              </a:rPr>
              <a:t>Проект </a:t>
            </a:r>
          </a:p>
          <a:p>
            <a:r>
              <a:rPr lang="ru-RU" sz="5200" b="1" dirty="0" smtClean="0">
                <a:solidFill>
                  <a:srgbClr val="FF0000"/>
                </a:solidFill>
                <a:latin typeface="Gabriola" pitchFamily="82" charset="0"/>
              </a:rPr>
              <a:t>«Чудесные мгновенья лета»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abriola" pitchFamily="82" charset="0"/>
              </a:rPr>
              <a:t>Воспитатель Вяткина О.Н.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abriola" pitchFamily="82" charset="0"/>
              </a:rPr>
              <a:t>МАДОУ «Детский сад № 419»</a:t>
            </a:r>
            <a:endParaRPr lang="ru-RU" sz="2400" b="1" dirty="0">
              <a:solidFill>
                <a:srgbClr val="FF000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58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1701800" cy="216024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79" y="1196752"/>
            <a:ext cx="1704975" cy="216024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31" y="1206276"/>
            <a:ext cx="1676400" cy="215071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5"/>
          <a:srcRect b="24148"/>
          <a:stretch/>
        </p:blipFill>
        <p:spPr bwMode="auto">
          <a:xfrm>
            <a:off x="5423806" y="1209452"/>
            <a:ext cx="1668780" cy="2147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/>
          <a:srcRect l="8978" t="5998" r="14241" b="12343"/>
          <a:stretch/>
        </p:blipFill>
        <p:spPr bwMode="auto">
          <a:xfrm>
            <a:off x="7164288" y="1241581"/>
            <a:ext cx="1623060" cy="2115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37067" y="192206"/>
            <a:ext cx="34211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Gabriola" pitchFamily="82" charset="0"/>
              </a:rPr>
              <a:t>Экологическое воспитание.</a:t>
            </a:r>
            <a:r>
              <a:rPr lang="ru-RU" dirty="0">
                <a:solidFill>
                  <a:srgbClr val="FF0000"/>
                </a:solidFill>
                <a:latin typeface="Gabriola" pitchFamily="82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Gabriola" pitchFamily="82" charset="0"/>
              </a:rPr>
            </a:br>
            <a:r>
              <a:rPr lang="ru-RU" sz="2400" dirty="0" smtClean="0">
                <a:latin typeface="Gabriola" pitchFamily="82" charset="0"/>
              </a:rPr>
              <a:t>Наблюдения за божьей коровкой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203848" y="3356992"/>
            <a:ext cx="41312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Gabriola" pitchFamily="82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Gabriola" pitchFamily="82" charset="0"/>
              </a:rPr>
            </a:br>
            <a:r>
              <a:rPr lang="ru-RU" sz="2400" dirty="0" smtClean="0">
                <a:latin typeface="Gabriola" pitchFamily="82" charset="0"/>
              </a:rPr>
              <a:t>Наблюдения за ростом куста клубники</a:t>
            </a:r>
            <a:endParaRPr lang="ru-RU" sz="2400" dirty="0"/>
          </a:p>
        </p:txBody>
      </p:sp>
      <p:pic>
        <p:nvPicPr>
          <p:cNvPr id="10" name="Рисунок 9" descr="D:\фотографии\IMGP000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2664296" cy="177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8"/>
          <a:stretch>
            <a:fillRect/>
          </a:stretch>
        </p:blipFill>
        <p:spPr>
          <a:xfrm>
            <a:off x="3347864" y="4365104"/>
            <a:ext cx="2520281" cy="177558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9"/>
          <a:stretch>
            <a:fillRect/>
          </a:stretch>
        </p:blipFill>
        <p:spPr>
          <a:xfrm rot="5400000">
            <a:off x="6447318" y="4125476"/>
            <a:ext cx="1775578" cy="225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05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>
                <a:solidFill>
                  <a:srgbClr val="FF0000"/>
                </a:solidFill>
                <a:latin typeface="Gabriola" pitchFamily="82" charset="0"/>
              </a:rPr>
              <a:t>Экологическое воспитание</a:t>
            </a:r>
            <a:r>
              <a:rPr lang="ru-RU" sz="2800" dirty="0" smtClean="0">
                <a:solidFill>
                  <a:srgbClr val="FF0000"/>
                </a:solidFill>
                <a:latin typeface="Gabriola" pitchFamily="82" charset="0"/>
              </a:rPr>
              <a:t>.                  </a:t>
            </a:r>
            <a:endParaRPr lang="ru-RU" sz="28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3670316" cy="2752737"/>
          </a:xfrm>
        </p:spPr>
      </p:pic>
      <p:pic>
        <p:nvPicPr>
          <p:cNvPr id="1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37" y="3789040"/>
            <a:ext cx="3478294" cy="2608721"/>
          </a:xfrm>
          <a:prstGeom prst="rect">
            <a:avLst/>
          </a:prstGeom>
        </p:spPr>
      </p:pic>
      <p:pic>
        <p:nvPicPr>
          <p:cNvPr id="13" name="Объект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73" y="1628800"/>
            <a:ext cx="2376264" cy="4061048"/>
          </a:xfrm>
          <a:prstGeom prst="rect">
            <a:avLst/>
          </a:prstGeom>
        </p:spPr>
      </p:pic>
      <p:pic>
        <p:nvPicPr>
          <p:cNvPr id="14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00" y="458883"/>
            <a:ext cx="3836244" cy="212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19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Gabriola" pitchFamily="82" charset="0"/>
              </a:rPr>
              <a:t>Экологическое воспитание</a:t>
            </a:r>
            <a:r>
              <a:rPr lang="ru-RU" sz="2800" dirty="0" smtClean="0">
                <a:solidFill>
                  <a:srgbClr val="FF0000"/>
                </a:solidFill>
                <a:latin typeface="Gabriola" pitchFamily="82" charset="0"/>
              </a:rPr>
              <a:t>.</a:t>
            </a:r>
            <a:br>
              <a:rPr lang="ru-RU" sz="2800" dirty="0" smtClean="0">
                <a:solidFill>
                  <a:srgbClr val="FF0000"/>
                </a:solidFill>
                <a:latin typeface="Gabriola" pitchFamily="82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Gabriola" pitchFamily="82" charset="0"/>
              </a:rPr>
              <a:t>«Зелёный десант»</a:t>
            </a: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2776"/>
            <a:ext cx="4454624" cy="3340968"/>
          </a:xfr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33944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6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  <a:t>Речевое развитие</a:t>
            </a:r>
            <a:b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</a:br>
            <a:endParaRPr lang="ru-RU" sz="2400" dirty="0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Gabriola" pitchFamily="82" charset="0"/>
              </a:rPr>
              <a:t>Кукольный театр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49" y="3476760"/>
            <a:ext cx="4467225" cy="300736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84784"/>
            <a:ext cx="47244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52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Gabriola" pitchFamily="82" charset="0"/>
              </a:rPr>
              <a:t>Речевое </a:t>
            </a:r>
            <a: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  <a:t>развитие</a:t>
            </a:r>
            <a:b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</a:br>
            <a:r>
              <a:rPr lang="ru-RU" sz="2400" dirty="0" smtClean="0">
                <a:latin typeface="Gabriola" pitchFamily="82" charset="0"/>
              </a:rPr>
              <a:t>Дидактические игры</a:t>
            </a:r>
            <a:endParaRPr lang="ru-RU" sz="2400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1" r="10428"/>
          <a:stretch/>
        </p:blipFill>
        <p:spPr bwMode="auto">
          <a:xfrm>
            <a:off x="395536" y="1556792"/>
            <a:ext cx="3528392" cy="4608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48880"/>
            <a:ext cx="4646645" cy="3484984"/>
          </a:xfrm>
        </p:spPr>
      </p:pic>
    </p:spTree>
    <p:extLst>
      <p:ext uri="{BB962C8B-B14F-4D97-AF65-F5344CB8AC3E}">
        <p14:creationId xmlns:p14="http://schemas.microsoft.com/office/powerpoint/2010/main" val="1232573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  <a:t>Игровая деятельность</a:t>
            </a:r>
            <a:endParaRPr lang="ru-RU" sz="2400" dirty="0">
              <a:solidFill>
                <a:srgbClr val="FF0000"/>
              </a:solidFill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2"/>
          <a:stretch/>
        </p:blipFill>
        <p:spPr bwMode="auto">
          <a:xfrm>
            <a:off x="3491880" y="2420888"/>
            <a:ext cx="5295900" cy="3571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0039" y="2016343"/>
            <a:ext cx="4827905" cy="362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04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Gabriola" pitchFamily="82" charset="0"/>
              </a:rPr>
              <a:t>Игровая деятельность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88"/>
          <a:stretch/>
        </p:blipFill>
        <p:spPr bwMode="auto">
          <a:xfrm>
            <a:off x="395536" y="1412776"/>
            <a:ext cx="3528391" cy="51252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8"/>
          <a:stretch/>
        </p:blipFill>
        <p:spPr bwMode="auto">
          <a:xfrm>
            <a:off x="4211960" y="2276872"/>
            <a:ext cx="4392488" cy="30197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022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Gabriola" pitchFamily="82" charset="0"/>
              </a:rPr>
              <a:t>Игровая деятельность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20888"/>
            <a:ext cx="4638253" cy="385657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432048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40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rgbClr val="FF0000"/>
                </a:solidFill>
                <a:latin typeface="Gabriola" pitchFamily="82" charset="0"/>
              </a:rPr>
              <a:t>Игровая деятельность</a:t>
            </a:r>
            <a:endParaRPr lang="ru-RU" dirty="0"/>
          </a:p>
        </p:txBody>
      </p:sp>
      <p:pic>
        <p:nvPicPr>
          <p:cNvPr id="7" name="Объект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5"/>
          <a:stretch/>
        </p:blipFill>
        <p:spPr>
          <a:xfrm>
            <a:off x="323528" y="1052736"/>
            <a:ext cx="4474413" cy="331236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501008"/>
            <a:ext cx="5010150" cy="32385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 flipV="1">
            <a:off x="431793" y="6082755"/>
            <a:ext cx="8229600" cy="8254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137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Gabriola" pitchFamily="82" charset="0"/>
              </a:rPr>
              <a:t>Игровая деятельность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686300" cy="288607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84984"/>
            <a:ext cx="4092114" cy="324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44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Gabriola" pitchFamily="82" charset="0"/>
              </a:rPr>
              <a:t>Здоровье и физическое развитие.                                                                                                                              </a:t>
            </a:r>
            <a:r>
              <a:rPr lang="ru-RU" sz="2000" dirty="0" smtClean="0">
                <a:latin typeface="Gabriola" pitchFamily="82" charset="0"/>
              </a:rPr>
              <a:t>Развлечение</a:t>
            </a:r>
            <a:r>
              <a:rPr lang="ru-RU" dirty="0" smtClean="0">
                <a:latin typeface="Gabriola" pitchFamily="82" charset="0"/>
              </a:rPr>
              <a:t> «</a:t>
            </a:r>
            <a:r>
              <a:rPr lang="ru-RU" sz="3600" dirty="0" smtClean="0">
                <a:latin typeface="Gabriola" pitchFamily="82" charset="0"/>
              </a:rPr>
              <a:t>Быстрее, выше, дальше»</a:t>
            </a:r>
            <a:endParaRPr lang="ru-RU" sz="3600" dirty="0">
              <a:latin typeface="Gabriola" pitchFamily="82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5" name="Рисунок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323" y="1556792"/>
            <a:ext cx="435292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140968"/>
            <a:ext cx="4247795" cy="30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06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  <a:t>Детское экспериментирование </a:t>
            </a:r>
            <a:r>
              <a:rPr lang="ru-RU" sz="2400" dirty="0" smtClean="0">
                <a:latin typeface="Gabriola" pitchFamily="82" charset="0"/>
              </a:rPr>
              <a:t> с песком водой</a:t>
            </a:r>
            <a:endParaRPr lang="ru-RU" sz="2400" dirty="0">
              <a:solidFill>
                <a:srgbClr val="FF0000"/>
              </a:solidFill>
              <a:latin typeface="Gabriola" pitchFamily="8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01008"/>
            <a:ext cx="3878560" cy="2908920"/>
          </a:xfrm>
        </p:spPr>
      </p:pic>
      <p:pic>
        <p:nvPicPr>
          <p:cNvPr id="7" name="Объект 3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7"/>
          <a:stretch/>
        </p:blipFill>
        <p:spPr bwMode="auto">
          <a:xfrm>
            <a:off x="467544" y="1268760"/>
            <a:ext cx="3816424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8003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Gabriola" pitchFamily="82" charset="0"/>
              </a:rPr>
              <a:t>Детское </a:t>
            </a:r>
            <a: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  <a:t>экспериментирование</a:t>
            </a:r>
            <a:r>
              <a:rPr lang="ru-RU" dirty="0" smtClean="0">
                <a:solidFill>
                  <a:srgbClr val="FF0000"/>
                </a:solidFill>
                <a:latin typeface="Gabriola" pitchFamily="82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Gabriola" pitchFamily="82" charset="0"/>
              </a:rPr>
            </a:br>
            <a:r>
              <a:rPr lang="ru-RU" sz="3100" dirty="0" smtClean="0">
                <a:latin typeface="Gabriola" pitchFamily="82" charset="0"/>
              </a:rPr>
              <a:t>из чего игрушки?</a:t>
            </a:r>
            <a:endParaRPr lang="ru-RU" sz="3100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95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Gabriola" pitchFamily="82" charset="0"/>
              </a:rPr>
              <a:t>Трудовая деятельность</a:t>
            </a:r>
            <a:endParaRPr lang="ru-RU" dirty="0">
              <a:solidFill>
                <a:srgbClr val="FF0000"/>
              </a:solidFill>
              <a:latin typeface="Gabriola" pitchFamily="8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394472" cy="4525963"/>
          </a:xfrm>
          <a:prstGeom prst="rect">
            <a:avLst/>
          </a:prstGeom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33944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93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Gabriola" pitchFamily="82" charset="0"/>
              </a:rPr>
              <a:t>Вот такое наше лето! Солнцем и теплом согрето. Нашими улыбками… красивыми цветами, что мы сажали сами!</a:t>
            </a:r>
            <a:endParaRPr lang="ru-RU" sz="2000" dirty="0"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6" y="4221088"/>
            <a:ext cx="5686425" cy="173355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458963"/>
            <a:ext cx="2349500" cy="176212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12" y="1450113"/>
            <a:ext cx="2095500" cy="21717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04929"/>
            <a:ext cx="2209800" cy="186436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76375"/>
            <a:ext cx="257175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46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8352928" cy="5472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292006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Gabriola" pitchFamily="82" charset="0"/>
              </a:rPr>
              <a:t>Здоровье и физическое развитие</a:t>
            </a:r>
            <a:r>
              <a:rPr lang="ru-RU" dirty="0">
                <a:solidFill>
                  <a:srgbClr val="FF0000"/>
                </a:solidFill>
                <a:latin typeface="Gabriola" pitchFamily="82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64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Gabriola" pitchFamily="82" charset="0"/>
              </a:rPr>
              <a:t>Здоровье и физическое развитие</a:t>
            </a:r>
            <a: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  <a:t>.</a:t>
            </a:r>
            <a:b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</a:br>
            <a:r>
              <a:rPr lang="ru-RU" sz="2400" dirty="0" smtClean="0">
                <a:latin typeface="Gabriola" pitchFamily="82" charset="0"/>
              </a:rPr>
              <a:t>Развлечение «В гостях у Нептуна»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70894"/>
            <a:ext cx="7848871" cy="4855269"/>
          </a:xfrm>
        </p:spPr>
      </p:pic>
    </p:spTree>
    <p:extLst>
      <p:ext uri="{BB962C8B-B14F-4D97-AF65-F5344CB8AC3E}">
        <p14:creationId xmlns:p14="http://schemas.microsoft.com/office/powerpoint/2010/main" val="145254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Gabriola" pitchFamily="82" charset="0"/>
              </a:rPr>
              <a:t>Здоровье и физическое развитие.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5112568" cy="3402378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45024"/>
            <a:ext cx="3744415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73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Gabriola" pitchFamily="82" charset="0"/>
              </a:rPr>
              <a:t>Здоровье и физическое развитие</a:t>
            </a:r>
            <a: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  <a:t>.</a:t>
            </a:r>
            <a:b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</a:br>
            <a:r>
              <a:rPr lang="ru-RU" sz="2400" dirty="0" smtClean="0">
                <a:latin typeface="Gabriola" pitchFamily="82" charset="0"/>
              </a:rPr>
              <a:t>«День здоровья»</a:t>
            </a:r>
            <a:endParaRPr lang="ru-RU" sz="2400" dirty="0">
              <a:latin typeface="Gabriola" pitchFamily="82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70894"/>
            <a:ext cx="8064895" cy="4855269"/>
          </a:xfrm>
        </p:spPr>
      </p:pic>
    </p:spTree>
    <p:extLst>
      <p:ext uri="{BB962C8B-B14F-4D97-AF65-F5344CB8AC3E}">
        <p14:creationId xmlns:p14="http://schemas.microsoft.com/office/powerpoint/2010/main" val="2660134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Gabriola" pitchFamily="82" charset="0"/>
              </a:rPr>
              <a:t>Экологическое воспитание</a:t>
            </a:r>
            <a: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  <a:t>.</a:t>
            </a:r>
            <a:b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</a:br>
            <a:r>
              <a:rPr lang="ru-RU" sz="2400" dirty="0" smtClean="0">
                <a:latin typeface="Gabriola" pitchFamily="82" charset="0"/>
              </a:rPr>
              <a:t>Садим семена цветов.</a:t>
            </a:r>
            <a:endParaRPr lang="ru-RU" sz="2400" dirty="0"/>
          </a:p>
        </p:txBody>
      </p:sp>
      <p:pic>
        <p:nvPicPr>
          <p:cNvPr id="4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0" y="1196753"/>
            <a:ext cx="4368440" cy="3277082"/>
          </a:xfr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80928"/>
            <a:ext cx="4961524" cy="372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70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  <a:t>Экологическое воспитание.</a:t>
            </a:r>
            <a:r>
              <a:rPr lang="ru-RU" sz="1800" dirty="0" smtClean="0">
                <a:latin typeface="Gabriola" pitchFamily="82" charset="0"/>
              </a:rPr>
              <a:t/>
            </a:r>
            <a:br>
              <a:rPr lang="ru-RU" sz="1800" dirty="0" smtClean="0">
                <a:latin typeface="Gabriola" pitchFamily="82" charset="0"/>
              </a:rPr>
            </a:br>
            <a:r>
              <a:rPr lang="ru-RU" sz="2000" dirty="0" smtClean="0">
                <a:latin typeface="Gabriola" pitchFamily="82" charset="0"/>
              </a:rPr>
              <a:t>Фотовыставка «Удивительное рядом»</a:t>
            </a:r>
            <a:endParaRPr lang="ru-RU" sz="2000" dirty="0">
              <a:latin typeface="Gabriola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8286383" cy="49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2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Gabriola" pitchFamily="82" charset="0"/>
              </a:rPr>
              <a:t>Экологическое воспитание</a:t>
            </a:r>
            <a: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  <a:t>.</a:t>
            </a:r>
            <a:br>
              <a:rPr lang="ru-RU" sz="2400" dirty="0" smtClean="0">
                <a:solidFill>
                  <a:srgbClr val="FF0000"/>
                </a:solidFill>
                <a:latin typeface="Gabriola" pitchFamily="82" charset="0"/>
              </a:rPr>
            </a:br>
            <a:r>
              <a:rPr lang="ru-RU" sz="2400" dirty="0" smtClean="0">
                <a:latin typeface="Gabriola" pitchFamily="82" charset="0"/>
              </a:rPr>
              <a:t>Наблюдения за ростом помидор</a:t>
            </a:r>
            <a:endParaRPr lang="ru-RU" sz="24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90" y="3807042"/>
            <a:ext cx="2856317" cy="2142238"/>
          </a:xfrm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62" y="3807042"/>
            <a:ext cx="2968082" cy="2226062"/>
          </a:xfrm>
          <a:prstGeom prst="rect">
            <a:avLst/>
          </a:prstGeom>
        </p:spPr>
      </p:pic>
      <p:pic>
        <p:nvPicPr>
          <p:cNvPr id="12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2808312" cy="2226061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62" y="1556792"/>
            <a:ext cx="2968082" cy="222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146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118</Words>
  <Application>Microsoft Office PowerPoint</Application>
  <PresentationFormat>Экран (4:3)</PresentationFormat>
  <Paragraphs>29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Gabriola</vt:lpstr>
      <vt:lpstr>Тема Office</vt:lpstr>
      <vt:lpstr>Чудесные мгновенья лета.</vt:lpstr>
      <vt:lpstr>Здоровье и физическое развитие.                                                                                                                              Развлечение «Быстрее, выше, дальше»</vt:lpstr>
      <vt:lpstr>Презентация PowerPoint</vt:lpstr>
      <vt:lpstr>Здоровье и физическое развитие. Развлечение «В гостях у Нептуна»</vt:lpstr>
      <vt:lpstr>Здоровье и физическое развитие.</vt:lpstr>
      <vt:lpstr>Здоровье и физическое развитие. «День здоровья»</vt:lpstr>
      <vt:lpstr>Экологическое воспитание. Садим семена цветов.</vt:lpstr>
      <vt:lpstr>Экологическое воспитание. Фотовыставка «Удивительное рядом»</vt:lpstr>
      <vt:lpstr>Экологическое воспитание. Наблюдения за ростом помидор</vt:lpstr>
      <vt:lpstr>Презентация PowerPoint</vt:lpstr>
      <vt:lpstr>Экологическое воспитание.                  </vt:lpstr>
      <vt:lpstr>Экологическое воспитание. «Зелёный десант»</vt:lpstr>
      <vt:lpstr>Речевое развитие </vt:lpstr>
      <vt:lpstr>Речевое развитие Дидактические игры</vt:lpstr>
      <vt:lpstr>Игровая деятельность</vt:lpstr>
      <vt:lpstr>Игровая деятельность</vt:lpstr>
      <vt:lpstr>Игровая деятельность</vt:lpstr>
      <vt:lpstr>Игровая деятельность</vt:lpstr>
      <vt:lpstr>Игровая деятельность</vt:lpstr>
      <vt:lpstr>Детское экспериментирование  с песком водой</vt:lpstr>
      <vt:lpstr>Детское экспериментирование из чего игрушки?</vt:lpstr>
      <vt:lpstr>Трудовая деятельность</vt:lpstr>
      <vt:lpstr>Вот такое наше лето! Солнцем и теплом согрето. Нашими улыбками… красивыми цветами, что мы сажали сами!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Чудесные мгновенья лета.</dc:title>
  <dc:creator>Admin</dc:creator>
  <cp:lastModifiedBy>Дом</cp:lastModifiedBy>
  <cp:revision>15</cp:revision>
  <dcterms:created xsi:type="dcterms:W3CDTF">2011-10-15T12:52:34Z</dcterms:created>
  <dcterms:modified xsi:type="dcterms:W3CDTF">2014-04-23T09:10:32Z</dcterms:modified>
</cp:coreProperties>
</file>